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6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8.xml"/><Relationship Id="rId44" Type="http://schemas.openxmlformats.org/officeDocument/2006/relationships/font" Target="fonts/Lato-regular.fntdata"/><Relationship Id="rId21" Type="http://schemas.openxmlformats.org/officeDocument/2006/relationships/slide" Target="slides/slide17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20.xml"/><Relationship Id="rId46" Type="http://schemas.openxmlformats.org/officeDocument/2006/relationships/font" Target="fonts/Lato-italic.fntdata"/><Relationship Id="rId23" Type="http://schemas.openxmlformats.org/officeDocument/2006/relationships/slide" Target="slides/slide19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Lat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784e6ff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784e6ff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784e6ffd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784e6ff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f72377645_0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f7237764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784e6ff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784e6ff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784e6f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784e6f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784e6ff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784e6ff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784e6ff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784e6ff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784e6f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784e6f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784e6ff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784e6ff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72377645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7237764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784e6ff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784e6ff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f784e6ff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f784e6ff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f72377645_0_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f7237764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f784e6f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f784e6f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784e6ffd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f784e6ff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f72377645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f7237764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72377645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7237764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72377645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7237764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f784e6ffd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f784e6ff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f72377645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f7237764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784e6ffd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f784e6ff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784e6ffd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f784e6ff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f784e6ffd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f784e6ff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f784e6ffd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f784e6ff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f7237764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f7237764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72377645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7237764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784e6ff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784e6ff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72377645_0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7237764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Predicting Footballers Market Values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2008 - 2017 data from transfermarkt.co.uk</a:t>
            </a:r>
            <a:endParaRPr sz="15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Williams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 DSI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Sergio 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Agüero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Lionel 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Messi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3571047" cy="406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275" y="152400"/>
            <a:ext cx="3523317" cy="4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Seeing it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729450" y="864300"/>
            <a:ext cx="8038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Assumptions. </a:t>
            </a:r>
            <a:br>
              <a:rPr lang="en"/>
            </a:br>
            <a:r>
              <a:rPr lang="en"/>
              <a:t>How to deal with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to deal with defenders &amp; goalies compared to midfielders &amp; forwards who score more goals, have more assist?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Min number of appearances?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Min number of time played?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about the data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Top 5 European Leagues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Spanish La Liga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French Ligue 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English Premier League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Italian Serie 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German Bundesliga (only 18 teams)</a:t>
            </a:r>
            <a:endParaRPr/>
          </a:p>
        </p:txBody>
      </p:sp>
      <p:sp>
        <p:nvSpPr>
          <p:cNvPr id="162" name="Google Shape;162;p2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30504  observations over 2008-2017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Dropped to 24,632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Average Market Value of 3,257,152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Median Market Value of 900,000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10584 unique players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1.85 average goals per season per player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17.3 average appearances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24 years old on average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2210" l="2123" r="0" t="0"/>
          <a:stretch/>
        </p:blipFill>
        <p:spPr>
          <a:xfrm>
            <a:off x="345200" y="49400"/>
            <a:ext cx="8341597" cy="2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75" y="2433075"/>
            <a:ext cx="8542224" cy="24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and Age vs Market Value 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4848" y="332175"/>
            <a:ext cx="3887503" cy="34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50" y="310675"/>
            <a:ext cx="3826601" cy="343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r>
              <a:rPr lang="en"/>
              <a:t> of Market Values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0" cy="345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Market Values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15272" l="0" r="0" t="15272"/>
          <a:stretch/>
        </p:blipFill>
        <p:spPr>
          <a:xfrm>
            <a:off x="152400" y="685800"/>
            <a:ext cx="8839200" cy="345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with market value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76" y="1259975"/>
            <a:ext cx="5462549" cy="34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 Science Problem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Getting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Challenges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Seeing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Assumptions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Regression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Classification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Conclusions</a:t>
            </a:r>
            <a:r>
              <a:rPr lang="en"/>
              <a:t>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7848" l="0" r="0" t="7848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880000" dist="9525">
              <a:srgbClr val="FFFFFF">
                <a:alpha val="62000"/>
              </a:srgbClr>
            </a:outerShdw>
            <a:reflection blurRad="0" dir="0" dist="0" endA="0" endPos="1000" fadeDir="5400012" kx="0" rotWithShape="0" algn="bl" stPos="0" sy="-100000" ky="0"/>
          </a:effectLst>
        </p:spPr>
      </p:pic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60400" y="3290925"/>
            <a:ext cx="2121600" cy="1423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 Alves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Paris Saint-Germain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￡6m m</a:t>
            </a:r>
            <a:r>
              <a:rPr lang="en"/>
              <a:t>arket value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￡9m market value 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￡20m market value 2009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Ridge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RidgeCV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Lasso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LassoCV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ElasticNet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ElasticNetCV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</a:t>
            </a:r>
            <a:endParaRPr/>
          </a:p>
        </p:txBody>
      </p:sp>
      <p:sp>
        <p:nvSpPr>
          <p:cNvPr id="211" name="Google Shape;211;p3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DecisionTreeRegressor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BaggingRegressor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KNeighborsRegressor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RandomForestRegressor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AdaBoostRegressor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Target is Market Value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Primary objective for this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21,859 observations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Transfer Fee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primary objective for this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Observations 4030</a:t>
            </a:r>
            <a:endParaRPr/>
          </a:p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players by general position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Forward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Midfielder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Defender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Goalkeeper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51525" y="15009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Categorical Features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98 clubs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Position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Foot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Right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Left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Both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p35"/>
          <p:cNvSpPr txBox="1"/>
          <p:nvPr>
            <p:ph idx="2" type="body"/>
          </p:nvPr>
        </p:nvSpPr>
        <p:spPr>
          <a:xfrm>
            <a:off x="4643554" y="12363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Hard </a:t>
            </a:r>
            <a:r>
              <a:rPr lang="en" sz="1200"/>
              <a:t>Features: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Market -Value (not included when target)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Transfer-Fee (not included when target)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In-Squad (included on bench)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Appearances (games played)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Goals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Assists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Yellow Cards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Second Yellow Cards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Red Cards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Substituted 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Substituted Off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PPM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Minutes Played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the stats to predict  the market value of a player?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do it with just the raw numerical stats and then the dummied categorical 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we slice the data?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happens when we feed it to the machine?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lang="en"/>
              <a:t> Models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the stats to determine which position a player is?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all numerical stats and include market value and transfer value.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0" l="1066" r="1066" t="0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880000" dist="9525">
              <a:srgbClr val="FFFFFF">
                <a:alpha val="62000"/>
              </a:srgbClr>
            </a:outerShdw>
            <a:reflection blurRad="0" dir="0" dist="0" endA="0" endPos="1000" fadeDir="5400012" kx="0" rotWithShape="0" algn="bl" stPos="0" sy="-100000" ky="0"/>
          </a:effectLst>
        </p:spPr>
      </p:pic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136600" y="4013375"/>
            <a:ext cx="21216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Cristiano Ronaldo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 100m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Purely Statistics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dummying data -  taking into account </a:t>
            </a:r>
            <a:r>
              <a:rPr lang="en"/>
              <a:t>solely</a:t>
            </a:r>
            <a:r>
              <a:rPr lang="en"/>
              <a:t> the 14 numerical annual statistics: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Transfer Fee - Included and not in some various as correlation was high at 51%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Height - meters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In-Squad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Appearances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Assists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Yellow Cards, Second Yellows and Red Cards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Substituted</a:t>
            </a:r>
            <a:r>
              <a:rPr lang="en"/>
              <a:t> On &amp; Off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PPM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Minutes Played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729450" y="1179173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 Performance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Categorical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075" y="1986325"/>
            <a:ext cx="3680375" cy="27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Without dummying data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numerical statistics, no categorical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for forwards (including transfer fee)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LinearRegression model R2 Score: 0.585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MSE: 42,765,455,460,624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RMSE Train: 6,819,546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RMSE Test: 6,539,530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Problem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 the problem I'm seeking to understand is how well annual statistics predict the estimated market values of professional footballers in the top 5 European leagues.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players annual data to see how applicable machine learning prediction models are on market values.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Data: comes from transfermarket.co.uk which has </a:t>
            </a:r>
            <a:r>
              <a:rPr lang="en"/>
              <a:t>crowd sourced </a:t>
            </a:r>
            <a:r>
              <a:rPr lang="en"/>
              <a:t>market values for players in the top flight of European football over the last 10 years.  Think Penelope and wisdom of the crowds!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8" y="3992825"/>
            <a:ext cx="1136276" cy="8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Regression Model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No Categorical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Performance of players with more than 540 minutes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played ~ 6 games.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16183 observations with 28  features - no dummies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R2 Score: 0.585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MSE: 42765455460624.98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Train: 6819546.765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Test: 6539530.217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R2 Score: 0.607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MSE: 40548077649726.484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Train: 2792440.133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Test: 6367737.247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400" y="3295450"/>
            <a:ext cx="3333424" cy="16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832" y="1701444"/>
            <a:ext cx="3145526" cy="15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Dummying Features</a:t>
            </a:r>
            <a:endParaRPr/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</a:t>
            </a:r>
            <a:r>
              <a:rPr lang="en"/>
              <a:t>dummying data -  taking into account categorical data: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Foot 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right, left, both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 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98 different ones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Position 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 major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Features - 120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with Categorical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Performance was on players with more than 540 minutes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played ~ 6 games.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16183 observations with 130 features - dummied included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R2 Score: 0.621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MSE: 23950821762912.28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Train: 4860018.106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Test: 4893957.679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R2 Score: 0.675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MSE: 20523282524001.484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Train: 2036772.958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Test: 4530262.964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25" y="3479400"/>
            <a:ext cx="2967449" cy="13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060" y="2078875"/>
            <a:ext cx="2808940" cy="13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</a:t>
            </a:r>
            <a:r>
              <a:rPr lang="en"/>
              <a:t>Model Performance</a:t>
            </a:r>
            <a:endParaRPr/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Support Vector Classification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SVC model Training Accuracy Score: 0.755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SVC model Testing Accuracy Score: 0.74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DecisionTreeClassifier model Training Accuracy Score: 1.0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DecisionTreeClassifier model Testing Accuracy Score: 0.628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313" y="1894013"/>
            <a:ext cx="29813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Conclusions</a:t>
            </a:r>
            <a:endParaRPr sz="3600"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Gather more stats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stats that demonstrate strengths of defenders, midfielders and goalkeepers</a:t>
            </a:r>
            <a:endParaRPr sz="1400"/>
          </a:p>
        </p:txBody>
      </p:sp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4877475" y="24273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Dealing with Outliers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Leave them in if you have enough data that supports their value</a:t>
            </a:r>
            <a:endParaRPr sz="1400"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4877475" y="34266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Much of Futbol is Not Tracked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is opportunity to find more golden players like Kylian Mbappé, can you use data to do it?</a:t>
            </a:r>
            <a:endParaRPr sz="1400"/>
          </a:p>
        </p:txBody>
      </p:sp>
      <p:pic>
        <p:nvPicPr>
          <p:cNvPr descr="Related image"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70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icycle kick soccer"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50" y="552450"/>
            <a:ext cx="7598750" cy="42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786800"/>
            <a:ext cx="8038800" cy="29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Challenges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Most</a:t>
            </a:r>
            <a:r>
              <a:rPr lang="en" sz="2000"/>
              <a:t> sites focus on the just high level stats like: shots, goals, assists, cards, minutes-played, and games played.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Lack of one site with all the stats desired for true </a:t>
            </a:r>
            <a:r>
              <a:rPr lang="en" sz="2000"/>
              <a:t>merits</a:t>
            </a:r>
            <a:r>
              <a:rPr lang="en" sz="2000"/>
              <a:t> of each different position.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Complex Process to unify all the stats needed to build a truly complete dataset at scale that could be used to predict market values of players in defensive </a:t>
            </a:r>
            <a:r>
              <a:rPr lang="en" sz="2000"/>
              <a:t>positions</a:t>
            </a:r>
            <a:r>
              <a:rPr lang="en" sz="2000"/>
              <a:t> along with </a:t>
            </a:r>
            <a:r>
              <a:rPr lang="en" sz="2000"/>
              <a:t>forwards &amp; midfielders</a:t>
            </a:r>
            <a:r>
              <a:rPr lang="en" sz="2000"/>
              <a:t>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42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2008 - 2017 </a:t>
            </a:r>
            <a:endParaRPr sz="1400"/>
          </a:p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39150" y="28567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Nationality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Height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Foot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Joined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Signed From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Transfer Fee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Contract Until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Market Value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/>
              <a:t>Source: transfermarkt.co.uk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-877" t="0"/>
          <a:stretch/>
        </p:blipFill>
        <p:spPr>
          <a:xfrm>
            <a:off x="3309050" y="0"/>
            <a:ext cx="58521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4200" y="1318650"/>
            <a:ext cx="3645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Player’s Yearly Stats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2008 - 2017</a:t>
            </a:r>
            <a:r>
              <a:rPr lang="en" sz="1800"/>
              <a:t> </a:t>
            </a:r>
            <a:endParaRPr/>
          </a:p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39150" y="26281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In-squad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Appearances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Goals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Assists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Cards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Second Yellows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 Cards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Substituted 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Substituted Off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PPM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Played</a:t>
            </a:r>
            <a:endParaRPr sz="1200"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6175" y="0"/>
            <a:ext cx="5827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Kylian 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Mbappé vs </a:t>
            </a: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Dani 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Alves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2238" l="1690" r="0" t="0"/>
          <a:stretch/>
        </p:blipFill>
        <p:spPr>
          <a:xfrm>
            <a:off x="4668762" y="116425"/>
            <a:ext cx="3524738" cy="41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98" y="152400"/>
            <a:ext cx="3600012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7705" l="0" r="0" t="7705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880000" dist="9525">
              <a:srgbClr val="FFFFFF">
                <a:alpha val="62000"/>
              </a:srgbClr>
            </a:outerShdw>
            <a:reflection blurRad="0" dir="0" dist="0" endA="0" endPos="1000" fadeDir="5400012" kx="0" rotWithShape="0" algn="bl" stPos="0" sy="-100000" ky="0"/>
          </a:effectLst>
        </p:spPr>
      </p:pic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136600" y="4013375"/>
            <a:ext cx="23469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Aguero, hat trick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City 6, Chelsea 0. Feb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￡67.5m market value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